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8" r:id="rId3"/>
    <p:sldId id="269" r:id="rId4"/>
    <p:sldId id="272" r:id="rId5"/>
    <p:sldId id="273" r:id="rId6"/>
    <p:sldId id="275" r:id="rId7"/>
    <p:sldId id="277" r:id="rId8"/>
    <p:sldId id="258" r:id="rId9"/>
    <p:sldId id="278" r:id="rId10"/>
    <p:sldId id="280" r:id="rId11"/>
    <p:sldId id="281" r:id="rId12"/>
    <p:sldId id="283" r:id="rId13"/>
    <p:sldId id="284" r:id="rId14"/>
    <p:sldId id="285" r:id="rId15"/>
    <p:sldId id="286" r:id="rId16"/>
    <p:sldId id="297" r:id="rId17"/>
    <p:sldId id="287" r:id="rId18"/>
    <p:sldId id="296" r:id="rId19"/>
    <p:sldId id="289" r:id="rId20"/>
    <p:sldId id="290" r:id="rId21"/>
    <p:sldId id="291" r:id="rId22"/>
    <p:sldId id="292" r:id="rId23"/>
    <p:sldId id="293" r:id="rId24"/>
    <p:sldId id="294" r:id="rId25"/>
    <p:sldId id="29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C9552C-A14A-41AC-9AEE-B9C9A8DDF903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49EE142-4835-45AC-AB80-9D203CB31F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01634"/>
          </a:xfrm>
        </p:spPr>
        <p:txBody>
          <a:bodyPr>
            <a:normAutofit fontScale="90000"/>
          </a:bodyPr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оценки качества образования  как инструмент управления качеством образования</a:t>
            </a:r>
            <a:br>
              <a:rPr lang="ru-RU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endParaRPr lang="ru-RU" i="1" dirty="0" smtClean="0"/>
          </a:p>
          <a:p>
            <a:pPr algn="r"/>
            <a:endParaRPr lang="ru-RU" i="1" dirty="0" smtClean="0"/>
          </a:p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Садыкова З.Ф.,</a:t>
            </a:r>
          </a:p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методист ИМО УО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г.Казани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83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работы 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чащихся, выполняющиеся в ходе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(домашние задания, мини-проекты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формализованные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письменные задания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разнообразные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тексты,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памятки, дневники, собранные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массивы данных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подборки информационных материалов,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., а также разнообразные инициативные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творческие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плакаты,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постеры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т.п.);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Источниками информации 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для оценивания </a:t>
            </a:r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служат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21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индивидуальная и совместная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уча-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щихся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ходе выполнения работ;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статистические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данные,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основанные на ясно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показателях и получаемые в ходе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целенаправленных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наблюдений или мини-исследований;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зультаты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тестирования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(результаты устных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письменных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проверочных работ).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Источниками информации 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для оценивания служат: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70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713067"/>
              </p:ext>
            </p:extLst>
          </p:nvPr>
        </p:nvGraphicFramePr>
        <p:xfrm>
          <a:off x="395536" y="955563"/>
          <a:ext cx="8173417" cy="5137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4473"/>
                <a:gridCol w="3116514"/>
                <a:gridCol w="2332430"/>
              </a:tblGrid>
              <a:tr h="406981">
                <a:tc rowSpan="2">
                  <a:txBody>
                    <a:bodyPr/>
                    <a:lstStyle/>
                    <a:p>
                      <a:pPr algn="ctr"/>
                      <a:endParaRPr kumimoji="0" lang="ru-RU" sz="1400" b="1" i="0" u="none" strike="noStrike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Особенности системы</a:t>
                      </a:r>
                    </a:p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Объект оценивания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862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Предметные и мета-</a:t>
                      </a:r>
                    </a:p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предметные результаты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Личностные результаты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80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Форма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Персонифицированная количествен-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ная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оценка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Персонифицированная/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неперсонифицированная</a:t>
                      </a:r>
                      <a:endParaRPr kumimoji="0"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качественная оценка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6927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 фиксации результатов</a:t>
                      </a:r>
                    </a:p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оценки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Листы достижений,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классные журналы,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справки по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там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внутришкольного</a:t>
                      </a:r>
                      <a:endParaRPr kumimoji="0"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контроля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Дневники наблюдения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 (классного руководителя, воспитателя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ГПД, психолога).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Характе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ристики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обучающихся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070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Способ </a:t>
                      </a:r>
                    </a:p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поэтапность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процедуры)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Тематические контрольные работы, тестовый контроль,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диагностические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работы, задания частично-поискового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характера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Проектная деятельность,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общественной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жизни класса,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портфолио, задания творческого характера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363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Условия эффективности</a:t>
                      </a:r>
                    </a:p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системы</a:t>
                      </a:r>
                    </a:p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оценивания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Систематичность, личностно-ориентированность, позитивность – основные постоянные принципы современной оценочной деятельности педагога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Система оценивания образовательных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428694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сочетание внешней и внутренней оценки как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механизма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обеспечения качества образования;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динамики образовательных достижений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учащихся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накопительной системы оценивания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портфолио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характеризующей динамику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индивидуальных    образовательных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достижений;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для оценки наряду со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стандартизованными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письменными или устными работами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таких, как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практические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работы, творческие работы,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самоанализ и самооценка, наблюдения и др.;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персонифицированных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процедур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итоговой оценки и аттестации обучающихся и</a:t>
            </a:r>
          </a:p>
          <a:p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неперсонифицированных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в целях оценки состояния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тенденций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развития системы образования.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Особенности новой системы оценивания:</a:t>
            </a:r>
          </a:p>
        </p:txBody>
      </p:sp>
    </p:spTree>
    <p:extLst>
      <p:ext uri="{BB962C8B-B14F-4D97-AF65-F5344CB8AC3E}">
        <p14:creationId xmlns:p14="http://schemas.microsoft.com/office/powerpoint/2010/main" val="71493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(итоговой) аттестации (ОГЭ),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промежуточной аттестации в рамках урочной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внеурочной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итоговой оценки по предметам, не выносимым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государственную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(итоговую) аттестацию,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проектной деятельности.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ступени основного общего образования система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оценки должна включать результаты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2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динамику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формирования способности учащихся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решению учебно-практических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учебно-познавательных задач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навыков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проектной деятельности.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Промежуточная (внутренняя)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отражает</a:t>
            </a:r>
          </a:p>
        </p:txBody>
      </p:sp>
    </p:spTree>
    <p:extLst>
      <p:ext uri="{BB962C8B-B14F-4D97-AF65-F5344CB8AC3E}">
        <p14:creationId xmlns:p14="http://schemas.microsoft.com/office/powerpoint/2010/main" val="418208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научные знания и представления о природе,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человеке, знаковых и информационных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учебно-познавательной,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исследовательской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проектной, практической деятельности,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обобщенные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деятельности;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информационные умения;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оценивать объекты окружающей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действительности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определенных позиций;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контролю и самоконтролю;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творческому решению учебных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практических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задач.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Итоговой аттестации подлежат предметные и мета-</a:t>
            </a:r>
            <a:b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предметные результаты:</a:t>
            </a:r>
          </a:p>
        </p:txBody>
      </p:sp>
    </p:spTree>
    <p:extLst>
      <p:ext uri="{BB962C8B-B14F-4D97-AF65-F5344CB8AC3E}">
        <p14:creationId xmlns:p14="http://schemas.microsoft.com/office/powerpoint/2010/main" val="1635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Итоговая оценка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характеризует уровень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достижения предметных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результатов освоения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программы, необходимых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продолжения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Итоговая оценка обучающихся определяется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учётом 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стартового уровня и динамики образовательных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Итоговая оценка</a:t>
            </a:r>
          </a:p>
        </p:txBody>
      </p:sp>
    </p:spTree>
    <p:extLst>
      <p:ext uri="{BB962C8B-B14F-4D97-AF65-F5344CB8AC3E}">
        <p14:creationId xmlns:p14="http://schemas.microsoft.com/office/powerpoint/2010/main" val="22304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Контрольные испытания (в форме проверочных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экзаменов, тестов или в иной форме,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определяемой федеральным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органом управления образования);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портфолио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пакета свидетельств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достижениях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учащихся в каких-либо видах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 значимой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деятельности.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Итоговая аттестация учащихся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включать:</a:t>
            </a:r>
          </a:p>
        </p:txBody>
      </p:sp>
    </p:spTree>
    <p:extLst>
      <p:ext uri="{BB962C8B-B14F-4D97-AF65-F5344CB8AC3E}">
        <p14:creationId xmlns:p14="http://schemas.microsoft.com/office/powerpoint/2010/main" val="56788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стартовая диагностика;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итоговые проверочные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творческие работы,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включая учебные исследования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учебные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динамики формирования предметных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в системе </a:t>
            </a:r>
            <a:r>
              <a:rPr lang="ru-RU" sz="2800" dirty="0" err="1">
                <a:effectLst/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 мониторинга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образовательных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достижений</a:t>
            </a:r>
          </a:p>
        </p:txBody>
      </p:sp>
    </p:spTree>
    <p:extLst>
      <p:ext uri="{BB962C8B-B14F-4D97-AF65-F5344CB8AC3E}">
        <p14:creationId xmlns:p14="http://schemas.microsoft.com/office/powerpoint/2010/main" val="11559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 Федерального закона Российской Федерации 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от 29 декабря 2012 г. №273-ФЗ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"Об образовании в Российской Федерации"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61"/>
            <a:ext cx="9144000" cy="4168773"/>
          </a:xfrm>
        </p:spPr>
        <p:txBody>
          <a:bodyPr>
            <a:normAutofit/>
          </a:bodyPr>
          <a:lstStyle/>
          <a:p>
            <a:pPr marL="896938" indent="19050">
              <a:buNone/>
              <a:tabLst>
                <a:tab pos="892175" algn="l"/>
              </a:tabLst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89.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системой образования</a:t>
            </a:r>
          </a:p>
          <a:p>
            <a:pPr marL="896938" indent="19050">
              <a:buNone/>
              <a:tabLst>
                <a:tab pos="892175" algn="l"/>
              </a:tabLst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п. 2.   Управление системой образования включает в себя:</a:t>
            </a:r>
          </a:p>
          <a:p>
            <a:pPr algn="ctr">
              <a:buNone/>
            </a:pP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46100" indent="1905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4) проведение мониторинга  в системе образования;</a:t>
            </a:r>
          </a:p>
          <a:p>
            <a:pPr marL="546100" indent="1905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6100" indent="1905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7) независимую оценку качества образования,</a:t>
            </a:r>
          </a:p>
          <a:p>
            <a:pPr marL="1257300" indent="1905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общественную и общественно-профессиональную аккредитацию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38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110130"/>
              </p:ext>
            </p:extLst>
          </p:nvPr>
        </p:nvGraphicFramePr>
        <p:xfrm>
          <a:off x="251520" y="980727"/>
          <a:ext cx="8435280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641"/>
                <a:gridCol w="1107115"/>
                <a:gridCol w="1681596"/>
                <a:gridCol w="3042095"/>
                <a:gridCol w="2224833"/>
              </a:tblGrid>
              <a:tr h="828435"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 КОД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Время проведения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kumimoji="0" lang="ru-RU" sz="1600" b="0" i="0" u="none" strike="noStrike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Формы и виды оценки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41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Стартовая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Начало сентября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Определяет актуальный уровень знаний, необходимый для продолжения обучения, а также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намечает «зону ближайшего развития» и предметных знаний, организует коррекционную работу в зоне актуальных знаний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Фиксируется учителем в электронном журнале и автоматически в электронном дневнике</a:t>
                      </a:r>
                    </a:p>
                    <a:p>
                      <a:pPr algn="just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учащегося отдельно задания актуального</a:t>
                      </a:r>
                    </a:p>
                    <a:p>
                      <a:pPr algn="just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уровня и уровня ближайшего развития в</a:t>
                      </a:r>
                    </a:p>
                    <a:p>
                      <a:pPr algn="just"/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многобалльной шкале оценивания. Результаты работы не влияют на дальнейшую итоговую оценку школьника.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3200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Диагно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стическая</a:t>
                      </a:r>
                      <a:endParaRPr kumimoji="0" lang="ru-RU" sz="1400" b="0" i="0" u="none" strike="noStrik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Проводится на входе и выходе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темы при ос-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воении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способов действия/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 в учебном предмете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Направлена на проверку пооперационного состава действия,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которым необходимо овладеть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учащимся в рамках решения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учебной задачи. Количество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 зависит от количества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учебных задач.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Результаты фиксируются отдельно по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каж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дой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отдельной операции (0-1 балл) и также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влияют на дальнейшую итоговую оценку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школьника.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Виды и формы контрольно-оценочных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действий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224807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956129"/>
              </p:ext>
            </p:extLst>
          </p:nvPr>
        </p:nvGraphicFramePr>
        <p:xfrm>
          <a:off x="251519" y="980728"/>
          <a:ext cx="8435281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3"/>
                <a:gridCol w="1198723"/>
                <a:gridCol w="1180923"/>
                <a:gridCol w="3321346"/>
                <a:gridCol w="2446256"/>
              </a:tblGrid>
              <a:tr h="5544616"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Самостоятельная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более од-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ного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месяца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(5-6 работ в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Направлена, с одной стороны,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возможную коррекцию результатов предыдущей темы обучения, с другой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стороны,на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параллельную отработку и углубление текущей изучаемой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учебной темы. Задания со-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ставляются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двух уровнях: 1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(базовый) и 2 (углубленный) по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основным предметным содержательным линиям.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Учащийся сам оценивает все задания, кото-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рые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он выполнил, проводит рефлексивную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оценку своей работы: описывает объем выполненной работы; указывает достижения и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трудности в данной работе; количественно в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100-балльной шкале оценивает уровень вы-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полненной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работы.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 проверяет и оценивает выполненные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школьником задания отдельно по уровням,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определяет процент выполненных заданий и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качество их выполнения. Далее ученик соотносит свою оценку с оценкой учителя и определяется дальнейший шаг в самостоятельной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работе учащихся.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Виды и формы контрольно-оценочных действий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учащихся и педагогов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061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533385"/>
              </p:ext>
            </p:extLst>
          </p:nvPr>
        </p:nvGraphicFramePr>
        <p:xfrm>
          <a:off x="251519" y="1268760"/>
          <a:ext cx="8435281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641"/>
                <a:gridCol w="1564576"/>
                <a:gridCol w="1440160"/>
                <a:gridCol w="3240360"/>
                <a:gridCol w="1810544"/>
              </a:tblGrid>
              <a:tr h="5112568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Проверочная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Проводится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 решения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учебной за-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дачи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Проверяется уровень освоения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учащимися предметных культурных способов/средств действия. Уровни: 1 формальный;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–рефлексивный (предметный)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3 – ресурсный (функциональный). Представляет собой трехуровневую задачу, состоящую из трех заданий, соответствующих трем уровням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 задания обязательны для выполнения.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Учитель оценивает все задания по уровням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(0-1 балл) и строит персональный «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профиль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ученика по освоению предметного</a:t>
                      </a:r>
                    </a:p>
                    <a:p>
                      <a:r>
                        <a:rPr kumimoji="0"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способа/средства действия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Виды и формы контрольно-оценочных действий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учащихся и педагогов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3887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651882"/>
              </p:ext>
            </p:extLst>
          </p:nvPr>
        </p:nvGraphicFramePr>
        <p:xfrm>
          <a:off x="457200" y="1481138"/>
          <a:ext cx="82296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1368152"/>
                <a:gridCol w="1368152"/>
                <a:gridCol w="2448272"/>
                <a:gridCol w="2602632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Посещение </a:t>
                      </a:r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консультаций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Проводится 1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 в неделю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Ставит задачу обучения учащихся задавать (инициировать)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содержательные вопросы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Фиксируется учителем в электронном журнале следующим образом: 1 балл – ученик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присутствовал на консультации, но вопросов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задавал; 2 балла – задавал вопросы, но не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содержательные; 3 балла – задавал содержа-</a:t>
                      </a:r>
                    </a:p>
                    <a:p>
                      <a:r>
                        <a:rPr kumimoji="0"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тельные вопросы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Итоговая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проверочная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Конец апреля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Включает основные темы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учебного года. Задания рас-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считаны на проверку не только знаний, но и развивающего эффекта обучения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Оценивание многобалльное, отдельно по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уровням. Сравнение результатов стартовой и итоговой работы. Задания разного уровня, как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сложности (базовый,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расши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ренный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), так и по уровню </a:t>
                      </a:r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опос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редствования</a:t>
                      </a:r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(формальный,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рефлексивный, ресурсный)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Виды и формы контрольно-оценочных действий </a:t>
            </a:r>
            <a:b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учащихся и педагогов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15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829838"/>
              </p:ext>
            </p:extLst>
          </p:nvPr>
        </p:nvGraphicFramePr>
        <p:xfrm>
          <a:off x="457200" y="1481138"/>
          <a:ext cx="82296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/>
                <a:gridCol w="2664296"/>
                <a:gridCol w="1008112"/>
                <a:gridCol w="2612896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Предъявление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(демонстрация)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достижений ученика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год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Май месяц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Каждый учащийся в конце года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должен продемонстрировать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все, на что он способен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Философия этой формы оценки в смещении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акцента с того, что учащийся не знает и не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умеет, к тому, что он знает и умеет по данной</a:t>
                      </a:r>
                    </a:p>
                    <a:p>
                      <a:r>
                        <a:rPr kumimoji="0"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теме и данному предмету; перенос педагогического ударения с оценки на самооценку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>Виды и формы контрольно-оценочных действий </a:t>
            </a:r>
            <a:b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>учащихся и педагогов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926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ru-RU" sz="540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за внимание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94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4294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Повышение роли системы оценки качества образования</a:t>
            </a:r>
            <a:endParaRPr lang="ru-RU" sz="2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186766" cy="600079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dirty="0" smtClean="0">
                <a:solidFill>
                  <a:srgbClr val="7030A0"/>
                </a:solidFill>
              </a:rPr>
              <a:t>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dirty="0" smtClean="0">
                <a:solidFill>
                  <a:srgbClr val="7030A0"/>
                </a:solidFill>
              </a:rPr>
              <a:t>      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Государственная итоговая аттестация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Мониторинговые исследования федерального, регионального и муниципального уровней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Независимая оценка качества образования (включая международные сравнительные исследования)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Внутренняя система оценки качества образования образовательной организации </a:t>
            </a: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dirty="0" smtClean="0">
                <a:solidFill>
                  <a:srgbClr val="7030A0"/>
                </a:solidFill>
              </a:rPr>
              <a:t> 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система оценки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достижения планируемых результатов освоения основной образовательной программы основного общего образования (предметных, метапредметных, личностных).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      </a:t>
            </a:r>
            <a:endParaRPr lang="ru-RU" sz="2000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ГИА, федеральные мониторинги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Региональные и муниципальные  процедуры ОКО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Внутренний мониторинг  ОО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18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altLang="ru-RU" sz="4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4800" b="1" dirty="0" smtClean="0"/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71736" y="714356"/>
            <a:ext cx="4071966" cy="50006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7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Закон «Об образовании в РФ»: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14546" y="3357562"/>
            <a:ext cx="4572032" cy="4286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7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Требования ФГОС к ООП ООО: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14480" y="4857760"/>
            <a:ext cx="5786478" cy="500066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17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Единые требования к измерительным материалам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000660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оценка достижений обучающихся в соответствии с ФГОС, новые формы оценивания предметных, метапредметных и личностных результатов обучения;</a:t>
            </a:r>
          </a:p>
          <a:p>
            <a:pPr algn="just">
              <a:buFont typeface="Wingdings" pitchFamily="2" charset="2"/>
              <a:buChar char="Ø"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недостаточный опыт в ведении проектной деятельности;</a:t>
            </a:r>
          </a:p>
          <a:p>
            <a:pPr algn="just">
              <a:buFont typeface="Wingdings" pitchFamily="2" charset="2"/>
              <a:buChar char="Ø"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трудности в реализации системно-деятельностного подхода к обучению;</a:t>
            </a:r>
          </a:p>
          <a:p>
            <a:pPr algn="just">
              <a:buFont typeface="Wingdings" pitchFamily="2" charset="2"/>
              <a:buChar char="Ø"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сохранение стереотипов в профессиональной деятельности, применение неэффективных технологий обучения;</a:t>
            </a:r>
          </a:p>
          <a:p>
            <a:pPr algn="just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недостаточное количество курсов повышения квалификации по реализации ФГОС, отсутствие практической направленности данных курсов;</a:t>
            </a:r>
          </a:p>
          <a:p>
            <a:pPr algn="just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428604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Затруднения,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выявленные в ходе опроса педагогов,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работающих в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5-х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классах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Autofit/>
          </a:bodyPr>
          <a:lstStyle/>
          <a:p>
            <a:endParaRPr lang="ru-RU" sz="22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3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" y="217168"/>
            <a:ext cx="8015286" cy="1000132"/>
          </a:xfrm>
        </p:spPr>
        <p:txBody>
          <a:bodyPr>
            <a:noAutofit/>
          </a:bodyPr>
          <a:lstStyle/>
          <a:p>
            <a:pPr lvl="0" algn="ctr">
              <a:defRPr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Затруднения, выявленные в ходе опроса педагогов,</a:t>
            </a:r>
            <a:b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работающих в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5-х 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классах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190082" cy="48245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неясное представление сути планируемых результатов освоения обучающимися образовательной программы основного общего образования;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учёта индивидуальных особенностей и потребностей обучающихся через организацию внеурочной деятельности;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ключевых компетентностей;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большая подготовительная работа педагога в связи с переходом от фронтальных форм организации деятельности к  групповым и парным;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низкий уровень подготовки учащихся.</a:t>
            </a:r>
          </a:p>
          <a:p>
            <a:pPr>
              <a:lnSpc>
                <a:spcPct val="120000"/>
              </a:lnSpc>
              <a:buNone/>
            </a:pP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0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       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3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933"/>
            <a:ext cx="9144000" cy="10248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Актуальные направления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обеспечению качества образования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рганизация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результатам оценочных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процедур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корректировка содержания образовательных программ в том случае, когда отдельные элементы содержания не освоены группой обучающихся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индивидуальная работа с учащимися,  не достигшими базового уровня подготовки по их затруднениям, оказание помощи этим детям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организация целенаправленной работы с учащимися, продемонстрировавшими высокий уровень достижений, по закреплению и развитию позитивных результатов обучения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работа по повышению квалификации  педагогов в разных формах и на разных уровнях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проведение стартовой диагностики 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10 классах для обеспечения выстраивания успешной образовательной траектории каждого ученика и возможности оценить «приращение  достижений».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7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856"/>
            <a:ext cx="8856984" cy="10248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Актуальные направления работы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обеспечению качества образования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32859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Введение в ОУ новых форм оценивания, </a:t>
            </a:r>
            <a:endParaRPr lang="ru-RU" sz="2400" b="1" i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адекватных 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современным вызовам и 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требованиям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развитие системы внутришкольного мониторинга и  внутренней  системы оценки качества 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разработка и реализация системы мероприятий, направленных на повышение учебной мотивации обучающихся и формирование положительного отношения 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школе;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разработка и реализация системы мероприятий, направленных на повышение интереса учащихся к изучению отдельных предметов и активизацию учебной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деятельности школьников;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введение в практику работы образовательного учреждения системного мониторинга индивидуального прогресса обучающихся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смена приоритетов в оценочной деятельности учителя -  не подсчёт ошибок и недочётов, а оценка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приращения» достижений, переход к формирующей, накопительной, критериальной системе оценивания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46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знания и умения;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предметных знаний и умений на практике (в различных ситуациях реальной жизни, не только в контексте учебной дисциплины);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междисциплинарные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умения (умения ясно выражать свои мысли устно или письменно, слушать и понимать других, понимать и анализировать прочитанный текст);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работать с информацией, представленной в различном виде (таблицы, графики и др.);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овладение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информационными технологиями (умениями работать с информацией с помощью компьютера);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сотрудничать и работать в группах;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учиться и самосовершенствоваться;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решать проблемы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Образовательные достижения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современном понимании включают</a:t>
            </a:r>
          </a:p>
        </p:txBody>
      </p:sp>
    </p:spTree>
    <p:extLst>
      <p:ext uri="{BB962C8B-B14F-4D97-AF65-F5344CB8AC3E}">
        <p14:creationId xmlns:p14="http://schemas.microsoft.com/office/powerpoint/2010/main" val="174150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новой системы оценивания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комплексный подход к оценке результатов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позволяющий вести оценку достижения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обучающимися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всех трех групп результатов образования: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предметных;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уровневый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подход к разработке планируемых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(«Выпускник научится», «Выпускник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получит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возможность научиться»);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планируемых результатов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информатике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качестве содержательной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критериальной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базы    оценки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оценка успешности освоения содержания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информатики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системно-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подхода,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проявляющегося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способности к выполнению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учебно-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практических и учебно-познавательных задач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smtClean="0">
                <a:effectLst/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ОСНОВНЫЕ ПОДХОДЫ К ОРГАНИЗАЦИИ</a:t>
            </a:r>
            <a:br>
              <a:rPr lang="ru-RU" sz="2000" dirty="0" smtClean="0">
                <a:effectLst/>
                <a:latin typeface="Times New Roman" pitchFamily="18" charset="0"/>
                <a:ea typeface="SimHei" pitchFamily="49" charset="-122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ОЦЕНИВАНИЯ УРОВНЯ ПОДГОТОВКИ</a:t>
            </a:r>
            <a:br>
              <a:rPr lang="ru-RU" sz="2000" dirty="0" smtClean="0">
                <a:effectLst/>
                <a:latin typeface="Times New Roman" pitchFamily="18" charset="0"/>
                <a:ea typeface="SimHei" pitchFamily="49" charset="-122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УЧАЩИХСЯ ПО УЧЕБНОМУ ПРЕДМЕТУ</a:t>
            </a:r>
            <a:br>
              <a:rPr lang="ru-RU" sz="2000" dirty="0" smtClean="0">
                <a:effectLst/>
                <a:latin typeface="Times New Roman" pitchFamily="18" charset="0"/>
                <a:ea typeface="SimHei" pitchFamily="49" charset="-122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ea typeface="SimHei" pitchFamily="49" charset="-122"/>
                <a:cs typeface="Times New Roman" pitchFamily="18" charset="0"/>
              </a:rPr>
              <a:t>«Информатика»</a:t>
            </a:r>
            <a:endParaRPr lang="ru-RU" sz="2000" dirty="0">
              <a:effectLst/>
              <a:latin typeface="Times New Roman" pitchFamily="18" charset="0"/>
              <a:ea typeface="SimHei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421</TotalTime>
  <Words>1777</Words>
  <Application>Microsoft Office PowerPoint</Application>
  <PresentationFormat>Экран (4:3)</PresentationFormat>
  <Paragraphs>285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           Система оценки качества образования  как инструмент управления качеством образования </vt:lpstr>
      <vt:lpstr>Из Федерального закона Российской Федерации   от 29 декабря 2012 г. №273-ФЗ  "Об образовании в Российской Федерации"</vt:lpstr>
      <vt:lpstr>Повышение роли системы оценки качества образования</vt:lpstr>
      <vt:lpstr>Презентация PowerPoint</vt:lpstr>
      <vt:lpstr>Затруднения, выявленные в ходе опроса педагогов,  работающих в 5-х классах</vt:lpstr>
      <vt:lpstr>Актуальные направления работы  по обеспечению качества образования</vt:lpstr>
      <vt:lpstr>Актуальные направления работы  по обеспечению качества образования</vt:lpstr>
      <vt:lpstr>Образовательные достижения  в современном понимании включают</vt:lpstr>
      <vt:lpstr>ОСНОВНЫЕ ПОДХОДЫ К ОРГАНИЗАЦИИ ОЦЕНИВАНИЯ УРОВНЯ ПОДГОТОВКИ УЧАЩИХСЯ ПО УЧЕБНОМУ ПРЕДМЕТУ «Информатика»</vt:lpstr>
      <vt:lpstr>Источниками информации для оценивания служат:</vt:lpstr>
      <vt:lpstr>Источниками информации для оценивания служат:</vt:lpstr>
      <vt:lpstr>Система оценивания образовательных результатов</vt:lpstr>
      <vt:lpstr>Особенности новой системы оценивания:</vt:lpstr>
      <vt:lpstr>На ступени основного общего образования система оценки должна включать результаты: </vt:lpstr>
      <vt:lpstr>Промежуточная (внутренняя)  оценка отражает</vt:lpstr>
      <vt:lpstr>Итоговой аттестации подлежат предметные и мета- предметные результаты:</vt:lpstr>
      <vt:lpstr>Итоговая оценка</vt:lpstr>
      <vt:lpstr>Итоговая аттестация учащихся  должна включать:</vt:lpstr>
      <vt:lpstr>Оценка динамики формирования предметных результатов в системе внутришкольного мониторинга образовательных достижений</vt:lpstr>
      <vt:lpstr>Виды и формы контрольно-оценочных действий  учащихся и педагогов</vt:lpstr>
      <vt:lpstr>Виды и формы контрольно-оценочных действий  учащихся и педагогов</vt:lpstr>
      <vt:lpstr>Виды и формы контрольно-оценочных действий  учащихся и педагогов</vt:lpstr>
      <vt:lpstr>Виды и формы контрольно-оценочных действий  учащихся и педагогов</vt:lpstr>
      <vt:lpstr>Виды и формы контрольно-оценочных действий  учащихся и педагогов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КАЧЕСТВА  математического образования в аспекте новых стандартов</dc:title>
  <dc:creator>GYPNORION</dc:creator>
  <cp:lastModifiedBy>GYPNORION</cp:lastModifiedBy>
  <cp:revision>34</cp:revision>
  <dcterms:created xsi:type="dcterms:W3CDTF">2016-04-11T11:17:53Z</dcterms:created>
  <dcterms:modified xsi:type="dcterms:W3CDTF">2016-04-28T07:44:37Z</dcterms:modified>
</cp:coreProperties>
</file>